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6" r:id="rId3"/>
    <p:sldId id="288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7559"/>
    <a:srgbClr val="DC8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B960-1D09-47EB-9D59-7A3BB44174E5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E824-F81E-446C-B912-842B6ADCC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203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B960-1D09-47EB-9D59-7A3BB44174E5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E824-F81E-446C-B912-842B6ADCC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06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B960-1D09-47EB-9D59-7A3BB44174E5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E824-F81E-446C-B912-842B6ADCC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86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B960-1D09-47EB-9D59-7A3BB44174E5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E824-F81E-446C-B912-842B6ADCC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11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B960-1D09-47EB-9D59-7A3BB44174E5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E824-F81E-446C-B912-842B6ADCC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11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B960-1D09-47EB-9D59-7A3BB44174E5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E824-F81E-446C-B912-842B6ADCC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276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B960-1D09-47EB-9D59-7A3BB44174E5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E824-F81E-446C-B912-842B6ADCC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45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B960-1D09-47EB-9D59-7A3BB44174E5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E824-F81E-446C-B912-842B6ADCC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41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B960-1D09-47EB-9D59-7A3BB44174E5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E824-F81E-446C-B912-842B6ADCC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62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B960-1D09-47EB-9D59-7A3BB44174E5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E824-F81E-446C-B912-842B6ADCC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514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B960-1D09-47EB-9D59-7A3BB44174E5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E824-F81E-446C-B912-842B6ADCC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52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3B960-1D09-47EB-9D59-7A3BB44174E5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7E824-F81E-446C-B912-842B6ADCC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489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slide" Target="slide17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slide" Target="slide18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://www.udvarhely.ro/osszesites-a-szekelyudvarhelyi-valsagkezelo-munkacsoport-tevekenysegerol/&amp;psig=AOvVaw0zFdA9HNFf0yTEKyB0wLvy&amp;ust=1633626480001000&amp;source=images&amp;cd=vfe&amp;ved=0CAsQjRxqFwoTCOCPvoWjtvMCFQAAAAAdAAAAABAD" TargetMode="External"/><Relationship Id="rId3" Type="http://schemas.openxmlformats.org/officeDocument/2006/relationships/hyperlink" Target="https://bgazrt.hu/wp-content/uploads/2019/09/hatartalanul_logo-300x184.jpg" TargetMode="External"/><Relationship Id="rId7" Type="http://schemas.openxmlformats.org/officeDocument/2006/relationships/hyperlink" Target="https://www.google.com/url?sa=i&amp;url=https://kovatsfenykepeszet.ro/rolunk&amp;psig=AOvVaw1IyXDGrpJ7Dx9mJvBBjdf8&amp;ust=1633625788173000&amp;source=images&amp;cd=vfe&amp;ved=0CAsQjRxqFwoTCMCB3rmgtvMCFQAAAAAdAAAAABAX" TargetMode="External"/><Relationship Id="rId2" Type="http://schemas.openxmlformats.org/officeDocument/2006/relationships/hyperlink" Target="https://hu.wikipedia.org/wiki/Koron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url=https://kovatsfenykepeszet.ro/rolunk&amp;psig=AOvVaw1IyXDGrpJ7Dx9mJvBBjdf8&amp;ust=1633625788173000&amp;source=images&amp;cd=vfe&amp;ved=0CAsQjRxqFwoTCMCB3rmgtvMCFQAAAAAdAAAAABAD" TargetMode="External"/><Relationship Id="rId5" Type="http://schemas.openxmlformats.org/officeDocument/2006/relationships/hyperlink" Target="https://www.google.com/url?sa=i&amp;url=https://tanc31.webnode.hu/&amp;psig=AOvVaw33u8IvaNTUI5JZB5Nj9GlZ&amp;ust=1633623827410000&amp;source=images&amp;cd=vfe&amp;ved=0CAsQjRxqFwoTCMi8uJOZtvMCFQAAAAAdAAAAABAR" TargetMode="External"/><Relationship Id="rId4" Type="http://schemas.openxmlformats.org/officeDocument/2006/relationships/hyperlink" Target="https://www.google.com/url?sa=i&amp;url=http://kszr.dfmvk.hu/tag/zalaapati_boroka_tancegyuttes&amp;psig=AOvVaw33u8IvaNTUI5JZB5Nj9GlZ&amp;ust=1633623827410000&amp;source=images&amp;cd=vfe&amp;ved=0CAsQjRxqFwoTCMi8uJOZtvMCFQAAAAAdAAAAABA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585" y="467868"/>
            <a:ext cx="8286750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149096" y="624306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ndara Light" panose="020E0502030303020204" pitchFamily="34" charset="0"/>
              </a:rPr>
              <a:t>Áprily Lajos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Elemi iskoláit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Parajdon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végezte, középiskoláit a székelyudvarhelyi gimnáziumban kezdte, tizenkét éves korában, 1899-ben családjával Kolozsvárra került. 1909-ben a kolozsvári egyetem bölcsészkarán szerzett magyar–német szakos képesítést.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Egyhónapos párizsi útjáról visszatérve Nagyenyeden lett tanár: előbb a Bethlen Kollégium tanítóképzőjében, 1910-től a gimnáziumban.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Egy versét névtelenül már 1905-ben közölte az Egyetemi Lapok, majd 1909-ben Jékely Lajos néven az Erdélyi Lapokban jelentkezett, Kovács Dezső azonban megrótta „modern” hangja miatt, mire a költő évekig nem kísérletezett újabb publikálással.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Verseit Áprily Lajos néven először 1918 tavaszán közölte. 1943 szeptemberében, miután nem volt hajlandó az iskolájában a zsidótörvények szabta felvételi rendelkezéseket végrehajtani, felmondott, nyugdíjba vonult, s Visegrád mellett,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Szentgyörgypusztán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telepedett le.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Hosszú éveken át csak fordításaival volt jelen az irodalmi életben, versekkel az 1950-es évek közepétől jelentkezett újra.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Nyolcvanadik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születésnapja előtt három hónappal halt meg.</a:t>
            </a:r>
          </a:p>
        </p:txBody>
      </p:sp>
    </p:spTree>
    <p:extLst>
      <p:ext uri="{BB962C8B-B14F-4D97-AF65-F5344CB8AC3E}">
        <p14:creationId xmlns:p14="http://schemas.microsoft.com/office/powerpoint/2010/main" val="23670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ndara Light" panose="020E0502030303020204" pitchFamily="34" charset="0"/>
              </a:rPr>
              <a:t>Parajd</a:t>
            </a: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Az utunk második napján látogattunk el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parajdi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sóbányába. Egy szűk 1250 méter hosszú alagúton keresztül utaztunk le busszal a bányába.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 sóbánya nagyon látványos, hatalmas termek vannak benne, a falak és a föld sótömbökből, sókristályokból vannak.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 bányában idegenvezetőnktől megtudtuk, hogy a sótelep Európa egyik legnagyobb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sótartaléka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és már évszázadok óta bányásszák. Már a 15. századtól kezdve ez volt a Sóvidék, és a só adott megélhetést az itt élő embereknek.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A hely klimatoterápiás helyként is működik, ezért is van ott annyi dolog, amivel el lehet tölteni az időt. Megtalálható a barlangban több hatalmas játszótér, mindenféle játékok, múzeum, kávézó, boltok, kápolna.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93192" y="6108192"/>
            <a:ext cx="18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hlinkClick r:id="rId2" action="ppaction://hlinksldjump"/>
              </a:rPr>
              <a:t>Vissza a térképhez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15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" y="333756"/>
            <a:ext cx="3860089" cy="28950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67" y="1911096"/>
            <a:ext cx="3019730" cy="405635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52" y="3146526"/>
            <a:ext cx="4335983" cy="325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ndara Light" panose="020E0502030303020204" pitchFamily="34" charset="0"/>
              </a:rPr>
              <a:t>Farkaslaka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Farkaslakán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voltunk  vásárban, ahol a környező falvak kézművesek termékeit csodálhattuk meg.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Miután mindenki, aki szeretett volna, vett egy kis szuvenírt, megnéztük Tamási Áron sírját.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Tamási Áron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Farkaslakán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született, szegény családból származó magyar író volt. Itt meghallgattuk egyik osztálytársunk kiselőadását, aki az író életéről mesélt. Megtudtuk, hogy az Ábel trilógia híres írója egy baleset következtében tért erre a pályára (kisgyermek korában ellőtte az egyik ujját egy revolverrel), mert nem tudott volna kétkezi munkát végezni. Osztálytársunk azt is elmesélte, hogy Tamási saját életéből kiindulva írta regényeit.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Idegenvezetőnk is megosztott egy-két érdekességet az író életéről. Ezután megkoszorúzva a sírt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továbbindultunk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32104" y="6172200"/>
            <a:ext cx="18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hlinkClick r:id="rId2" action="ppaction://hlinksldjump"/>
              </a:rPr>
              <a:t>Vissza a térképhez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332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066800" y="267690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ndara Light" panose="020E0502030303020204" pitchFamily="34" charset="0"/>
              </a:rPr>
              <a:t>Korond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>
          <a:xfrm>
            <a:off x="1066800" y="1527048"/>
            <a:ext cx="10058400" cy="4974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Korond község Parajd körzetében fekvő, főleg a turizmusra és a kézművesiparra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támaszkodó község. Híressége a fazekasmesterség, amely a 16.sz.-ban kezdett kialakulni a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faluban, s a 19.sz.-ra már kb. 300 fazekasmunkás tevékenykedett itt.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 falu híres még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taplászásról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, amelynek mesterei kiszárított taplógombából készítenek különböző tárgyakat.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 20.század elején a falu mellett egy aragonittalárt találtak, s így elkezdődött az aragonit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megmunkálása, bányászata; de a kommunista diktatúra alatt a bányában a termelés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gyorsítása végett robbantottak, aminek hatására az aragonit szétrepedt és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megmunkálhatatlanná vált.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 kommunista rendszer alatt egyébként a falubeliek nagyrésze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kényszerűen belépett a Tsz-be, ami erőteljesen megzavarta a falu közösségi életét és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kézművesiparát, ám mára a támogatásoknak és a turizmusnak köszönhetően növekszik a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népesség és a gazdaság is fellendülést mutat.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Korond manapság - a vidék többi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falvához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hasonlóan - nagy szerepet kap a turizmusban, egyre inkább bekapcsolódik a vérkeringésbe.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 lakosság kb. 95%-a - mintegy 5600 fő - magyar nemzetiségű.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 település körzetét egyébként kb. 23 vízforrás szeli át, ezek közé tartozik a helyi borvízforrás is, melyet a helyiek nemes egyszerűséggel csak "Fingó-borvíznek" hívnak.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A faluban található sóvágó-műhely meglátogatása minden résztvevő számára maradandó élményt nyújtott.</a:t>
            </a:r>
          </a:p>
        </p:txBody>
      </p:sp>
    </p:spTree>
    <p:extLst>
      <p:ext uri="{BB962C8B-B14F-4D97-AF65-F5344CB8AC3E}">
        <p14:creationId xmlns:p14="http://schemas.microsoft.com/office/powerpoint/2010/main" val="276347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8800" dirty="0">
                <a:latin typeface="Algerian" panose="04020705040A02060702" pitchFamily="82" charset="0"/>
              </a:rPr>
              <a:t>3. Nap</a:t>
            </a:r>
          </a:p>
        </p:txBody>
      </p:sp>
    </p:spTree>
    <p:extLst>
      <p:ext uri="{BB962C8B-B14F-4D97-AF65-F5344CB8AC3E}">
        <p14:creationId xmlns:p14="http://schemas.microsoft.com/office/powerpoint/2010/main" val="18637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1;p14"/>
          <p:cNvPicPr preferRelativeResize="0"/>
          <p:nvPr/>
        </p:nvPicPr>
        <p:blipFill rotWithShape="1">
          <a:blip r:embed="rId2">
            <a:alphaModFix/>
          </a:blip>
          <a:srcRect l="9422" t="13876" r="10454" b="2075"/>
          <a:stretch/>
        </p:blipFill>
        <p:spPr>
          <a:xfrm>
            <a:off x="1541614" y="763744"/>
            <a:ext cx="8825918" cy="5371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2;p14"/>
          <p:cNvSpPr txBox="1"/>
          <p:nvPr/>
        </p:nvSpPr>
        <p:spPr>
          <a:xfrm>
            <a:off x="1995221" y="4328769"/>
            <a:ext cx="15888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" sz="1400" u="sng" kern="0" dirty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3" action="ppaction://hlinksldjump"/>
              </a:rPr>
              <a:t>Székelyudvarhely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3;p14"/>
          <p:cNvSpPr txBox="1"/>
          <p:nvPr/>
        </p:nvSpPr>
        <p:spPr>
          <a:xfrm>
            <a:off x="6978701" y="1260043"/>
            <a:ext cx="15472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" sz="1400" u="sng" kern="0" dirty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 action="ppaction://hlinksldjump"/>
              </a:rPr>
              <a:t>Madarasi Hargita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31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8;p15"/>
          <p:cNvPicPr preferRelativeResize="0"/>
          <p:nvPr/>
        </p:nvPicPr>
        <p:blipFill rotWithShape="1">
          <a:blip r:embed="rId2">
            <a:alphaModFix/>
          </a:blip>
          <a:srcRect l="17169" t="19365" r="19792" b="12300"/>
          <a:stretch/>
        </p:blipFill>
        <p:spPr>
          <a:xfrm>
            <a:off x="1838064" y="863732"/>
            <a:ext cx="8412360" cy="5312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9;p15"/>
          <p:cNvSpPr txBox="1"/>
          <p:nvPr/>
        </p:nvSpPr>
        <p:spPr>
          <a:xfrm>
            <a:off x="2287829" y="4502506"/>
            <a:ext cx="11304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" sz="1400" u="sng" kern="0" dirty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3" action="ppaction://hlinksldjump"/>
              </a:rPr>
              <a:t>Szejkefürdő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0;p15"/>
          <p:cNvSpPr txBox="1"/>
          <p:nvPr/>
        </p:nvSpPr>
        <p:spPr>
          <a:xfrm>
            <a:off x="7375550" y="1324051"/>
            <a:ext cx="15472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" sz="1400" u="sng" kern="0" dirty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 action="ppaction://hlinksldjump"/>
              </a:rPr>
              <a:t>Madarasi Hargita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5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;p16"/>
          <p:cNvPicPr preferRelativeResize="0"/>
          <p:nvPr/>
        </p:nvPicPr>
        <p:blipFill rotWithShape="1">
          <a:blip r:embed="rId2">
            <a:alphaModFix/>
          </a:blip>
          <a:srcRect l="17187" t="19022" r="18487" b="13421"/>
          <a:stretch/>
        </p:blipFill>
        <p:spPr>
          <a:xfrm>
            <a:off x="1788805" y="732058"/>
            <a:ext cx="8474505" cy="52072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6;p16"/>
          <p:cNvSpPr txBox="1"/>
          <p:nvPr/>
        </p:nvSpPr>
        <p:spPr>
          <a:xfrm>
            <a:off x="2121407" y="2450592"/>
            <a:ext cx="11304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" sz="1400" u="sng" kern="0" dirty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</a:rPr>
              <a:t>Szejkefürdő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7;p16"/>
          <p:cNvSpPr txBox="1"/>
          <p:nvPr/>
        </p:nvSpPr>
        <p:spPr>
          <a:xfrm>
            <a:off x="7198156" y="732058"/>
            <a:ext cx="15888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" sz="1400" u="sng" kern="0" dirty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3" action="ppaction://hlinksldjump"/>
              </a:rPr>
              <a:t>Székelyudvarhely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9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;p17"/>
          <p:cNvSpPr txBox="1">
            <a:spLocks/>
          </p:cNvSpPr>
          <p:nvPr/>
        </p:nvSpPr>
        <p:spPr>
          <a:xfrm>
            <a:off x="311700" y="445024"/>
            <a:ext cx="8750004" cy="999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hu-HU" sz="5400" kern="0" dirty="0" err="1">
                <a:latin typeface="Candara Light" panose="020E0502030303020204" pitchFamily="34" charset="0"/>
                <a:ea typeface="Pacifico"/>
                <a:cs typeface="Pacifico"/>
                <a:sym typeface="Pacifico"/>
              </a:rPr>
              <a:t>Madarasi</a:t>
            </a:r>
            <a:r>
              <a:rPr lang="hu-HU" sz="5400" kern="0" dirty="0">
                <a:latin typeface="Candara Light" panose="020E0502030303020204" pitchFamily="34" charset="0"/>
                <a:ea typeface="Pacifico"/>
                <a:cs typeface="Pacifico"/>
                <a:sym typeface="Pacifico"/>
              </a:rPr>
              <a:t> Hargita</a:t>
            </a:r>
          </a:p>
        </p:txBody>
      </p:sp>
      <p:sp>
        <p:nvSpPr>
          <p:cNvPr id="3" name="Google Shape;83;p17"/>
          <p:cNvSpPr txBox="1">
            <a:spLocks/>
          </p:cNvSpPr>
          <p:nvPr/>
        </p:nvSpPr>
        <p:spPr>
          <a:xfrm>
            <a:off x="372094" y="1633791"/>
            <a:ext cx="6454860" cy="4306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ct val="108108"/>
              <a:buFont typeface="Arial"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Székelyudvarhelyről busszal elmentünk Szentegyházára, ahol kürtőskalácsot sütöttünk. Ezután egy traktorral felmentünk a </a:t>
            </a:r>
            <a:r>
              <a:rPr kumimoji="0" lang="hu-H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Madarasi</a:t>
            </a: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Hargitán lévő menedékházakhoz. Útközben székely zenéket hallgatunk, hogy </a:t>
            </a:r>
            <a:r>
              <a:rPr kumimoji="0" lang="hu-H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ráhangolódjunk</a:t>
            </a: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a székely kultúrára. Az osztály nagy része gyalog folytatta az utat a csúcshoz. Sajnos a nagy köd miatt nem láttunk semmit a kilátásból. Ezt követően visszamentünk a többiekhez és az egyik menedékházban felmelegedtünk. Végül a traktorral visszamentünk a buszhoz. A traktort vezető bácsi beszélt nekünk a Hargitáról és a székely életről.</a:t>
            </a:r>
          </a:p>
        </p:txBody>
      </p:sp>
      <p:pic>
        <p:nvPicPr>
          <p:cNvPr id="4" name="Google Shape;8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1112" y="4097218"/>
            <a:ext cx="1347488" cy="2440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4479" y="3244723"/>
            <a:ext cx="1832414" cy="235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4426" y="223176"/>
            <a:ext cx="1960429" cy="155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58801" y="886851"/>
            <a:ext cx="2282679" cy="18563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8;p17"/>
          <p:cNvSpPr txBox="1"/>
          <p:nvPr/>
        </p:nvSpPr>
        <p:spPr>
          <a:xfrm>
            <a:off x="0" y="6556351"/>
            <a:ext cx="2165978" cy="30777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" sz="1400" b="0" i="0" u="sng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6" action="ppaction://hlinksldjump"/>
              </a:rPr>
              <a:t>Vissza az első térképhez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89;p17"/>
          <p:cNvSpPr txBox="1"/>
          <p:nvPr/>
        </p:nvSpPr>
        <p:spPr>
          <a:xfrm>
            <a:off x="2165978" y="6556351"/>
            <a:ext cx="2457908" cy="30777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" sz="1400" b="0" i="0" u="sng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7" action="ppaction://hlinksldjump"/>
              </a:rPr>
              <a:t>Vissza a második térképhez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35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9621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128203"/>
            <a:ext cx="9144000" cy="2387600"/>
          </a:xfrm>
        </p:spPr>
        <p:txBody>
          <a:bodyPr>
            <a:normAutofit/>
          </a:bodyPr>
          <a:lstStyle/>
          <a:p>
            <a:r>
              <a:rPr lang="hu-HU" sz="10000" dirty="0">
                <a:solidFill>
                  <a:schemeClr val="bg1"/>
                </a:solidFill>
                <a:latin typeface="Broadway" panose="04040905080B02020502" pitchFamily="82" charset="0"/>
              </a:rPr>
              <a:t>Erdély 9.A</a:t>
            </a:r>
          </a:p>
        </p:txBody>
      </p:sp>
    </p:spTree>
    <p:extLst>
      <p:ext uri="{BB962C8B-B14F-4D97-AF65-F5344CB8AC3E}">
        <p14:creationId xmlns:p14="http://schemas.microsoft.com/office/powerpoint/2010/main" val="34198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;p18"/>
          <p:cNvSpPr txBox="1">
            <a:spLocks/>
          </p:cNvSpPr>
          <p:nvPr/>
        </p:nvSpPr>
        <p:spPr>
          <a:xfrm>
            <a:off x="126675" y="204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hu-HU" sz="5400" kern="0" dirty="0" err="1">
                <a:latin typeface="Candara Light" panose="020E0502030303020204" pitchFamily="34" charset="0"/>
                <a:ea typeface="Pacifico"/>
                <a:cs typeface="Pacifico"/>
                <a:sym typeface="Pacifico"/>
              </a:rPr>
              <a:t>Szejkefürdő</a:t>
            </a:r>
            <a:endParaRPr lang="hu-HU" sz="5400" kern="0" dirty="0">
              <a:latin typeface="Candara Light" panose="020E0502030303020204" pitchFamily="34" charset="0"/>
              <a:ea typeface="Pacifico"/>
              <a:cs typeface="Pacifico"/>
              <a:sym typeface="Pacifico"/>
            </a:endParaRPr>
          </a:p>
        </p:txBody>
      </p:sp>
      <p:sp>
        <p:nvSpPr>
          <p:cNvPr id="3" name="Google Shape;95;p18"/>
          <p:cNvSpPr txBox="1">
            <a:spLocks/>
          </p:cNvSpPr>
          <p:nvPr/>
        </p:nvSpPr>
        <p:spPr>
          <a:xfrm>
            <a:off x="375974" y="1097806"/>
            <a:ext cx="6219935" cy="487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3432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2110"/>
              <a:buFont typeface="Arial"/>
              <a:buChar char="●"/>
              <a:tabLst/>
              <a:defRPr/>
            </a:pPr>
            <a:r>
              <a:rPr kumimoji="0" lang="hu-HU" sz="18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Mini </a:t>
            </a:r>
            <a:r>
              <a:rPr kumimoji="0" lang="hu-HU" sz="1800" b="1" i="1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erdély</a:t>
            </a:r>
            <a:r>
              <a:rPr kumimoji="0" lang="hu-HU" sz="18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:</a:t>
            </a: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</a:t>
            </a:r>
            <a:r>
              <a:rPr kumimoji="0" lang="hu-HU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Ezen a helyen Erdély legfontosabb történelmi épületeinek kicsinyített mását tekintettük meg. Ezek az épületek makett formában láthatók. Észrevehető, hogy Erdély igen sokszínű az építészeti kultúrában. Ez a Park körülbelül két éve épült meg. Az osztályunk csepergő esőben járt itt, de így is élvezetes volt. Ha az ember ezen a környéken jár, ne csak Orbán Balázs sírját nézze meg, hanem ezt is, mi is így tettünk.</a:t>
            </a:r>
          </a:p>
          <a:p>
            <a:pPr marL="457200" marR="0" lvl="0" indent="-33432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2110"/>
              <a:buFont typeface="Arial"/>
              <a:buChar char="●"/>
              <a:tabLst/>
              <a:defRPr/>
            </a:pPr>
            <a:r>
              <a:rPr kumimoji="0" lang="hu-HU" sz="18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Orbán Balázs sírja: </a:t>
            </a:r>
            <a:r>
              <a:rPr kumimoji="0" lang="hu-HU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Végrendelete szerint </a:t>
            </a:r>
            <a:r>
              <a:rPr kumimoji="0" lang="hu-HU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Szejkefürdőn</a:t>
            </a:r>
            <a:r>
              <a:rPr kumimoji="0" lang="hu-HU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temették el a legnagyobb székely írót, Orbán Balázst. Sírja elé székelykapu-sort állítottak, melyek közül az utolsó övé volt. Ez a sír Orbán Balázs negyedik sírja, hiszen többször </a:t>
            </a:r>
            <a:r>
              <a:rPr kumimoji="0" lang="hu-HU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újratemették</a:t>
            </a:r>
            <a:r>
              <a:rPr kumimoji="0" lang="hu-HU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. Idegenvezetőnk azt mondta, hogy 12 székelykapu vezet fel, ám az osztály 16-ot számolt.</a:t>
            </a:r>
          </a:p>
        </p:txBody>
      </p:sp>
      <p:pic>
        <p:nvPicPr>
          <p:cNvPr id="4" name="Google Shape;9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13148" y="3346702"/>
            <a:ext cx="1839412" cy="2276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3158" y="4693875"/>
            <a:ext cx="2415482" cy="201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6472" y="1641836"/>
            <a:ext cx="2208119" cy="170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9;p18"/>
          <p:cNvPicPr preferRelativeResize="0"/>
          <p:nvPr/>
        </p:nvPicPr>
        <p:blipFill rotWithShape="1">
          <a:blip r:embed="rId5">
            <a:alphaModFix/>
          </a:blip>
          <a:srcRect r="24997"/>
          <a:stretch/>
        </p:blipFill>
        <p:spPr>
          <a:xfrm>
            <a:off x="6726221" y="408329"/>
            <a:ext cx="2474422" cy="18776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0;p18"/>
          <p:cNvSpPr txBox="1"/>
          <p:nvPr/>
        </p:nvSpPr>
        <p:spPr>
          <a:xfrm>
            <a:off x="0" y="6550223"/>
            <a:ext cx="2414444" cy="30777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" sz="1400" b="0" i="0" u="sng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6" action="ppaction://hlinksldjump"/>
              </a:rPr>
              <a:t>Vissza a második térképhez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1;p18"/>
          <p:cNvSpPr txBox="1"/>
          <p:nvPr/>
        </p:nvSpPr>
        <p:spPr>
          <a:xfrm>
            <a:off x="2414444" y="6550222"/>
            <a:ext cx="2483372" cy="30777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" sz="1400" b="0" i="0" u="sng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7" action="ppaction://hlinksldjump"/>
              </a:rPr>
              <a:t>Vissza a harmadik térképhez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5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19"/>
          <p:cNvSpPr txBox="1">
            <a:spLocks/>
          </p:cNvSpPr>
          <p:nvPr/>
        </p:nvSpPr>
        <p:spPr>
          <a:xfrm>
            <a:off x="0" y="22924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hu-HU" sz="5400" kern="0" dirty="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hu-HU" sz="5400" kern="0" dirty="0">
                <a:latin typeface="Candara Light" panose="020E0502030303020204" pitchFamily="34" charset="0"/>
                <a:ea typeface="Pacifico"/>
                <a:cs typeface="Pacifico"/>
                <a:sym typeface="Pacifico"/>
              </a:rPr>
              <a:t>Székelyudvarhely</a:t>
            </a:r>
          </a:p>
        </p:txBody>
      </p:sp>
      <p:sp>
        <p:nvSpPr>
          <p:cNvPr id="3" name="Google Shape;107;p19"/>
          <p:cNvSpPr txBox="1">
            <a:spLocks/>
          </p:cNvSpPr>
          <p:nvPr/>
        </p:nvSpPr>
        <p:spPr>
          <a:xfrm>
            <a:off x="311700" y="1592424"/>
            <a:ext cx="7241245" cy="49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2756016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Székelyföld és a székely székek központja évszázadokon keresztül. Mikor a fotóműhelybe tartottunk áthaladtunk a szoborparkon. Ez a város központjában található. Tizenhárom magyar király, író és más híres ember szobra áll itt. A buszhoz visszaindulva elhaladtunk a városháza mellett is. 1896-ban épült megyeházának, a Millennium emlékére. A Vasszékely nevű szobrot is láttuk. </a:t>
            </a:r>
          </a:p>
        </p:txBody>
      </p:sp>
      <p:pic>
        <p:nvPicPr>
          <p:cNvPr id="4" name="Google Shape;10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83626" y="584173"/>
            <a:ext cx="3009014" cy="221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20090" y="2749647"/>
            <a:ext cx="3076983" cy="2017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6629" y="4647727"/>
            <a:ext cx="2921952" cy="20097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;p19"/>
          <p:cNvSpPr txBox="1"/>
          <p:nvPr/>
        </p:nvSpPr>
        <p:spPr>
          <a:xfrm>
            <a:off x="0" y="6550223"/>
            <a:ext cx="2165978" cy="30777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" sz="1400" b="0" i="0" u="sng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 action="ppaction://hlinksldjump"/>
              </a:rPr>
              <a:t>Vissza az első térképhez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21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6;p20"/>
          <p:cNvSpPr txBox="1">
            <a:spLocks/>
          </p:cNvSpPr>
          <p:nvPr/>
        </p:nvSpPr>
        <p:spPr>
          <a:xfrm>
            <a:off x="172350" y="217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hu-HU" sz="5400" kern="0" dirty="0">
                <a:latin typeface="Candara Light" panose="020E0502030303020204" pitchFamily="34" charset="0"/>
                <a:ea typeface="Pacifico"/>
                <a:cs typeface="Pacifico"/>
                <a:sym typeface="Pacifico"/>
              </a:rPr>
              <a:t>Székelyudvarhely - fotóműhely</a:t>
            </a:r>
          </a:p>
        </p:txBody>
      </p:sp>
      <p:sp>
        <p:nvSpPr>
          <p:cNvPr id="3" name="Google Shape;117;p20"/>
          <p:cNvSpPr txBox="1">
            <a:spLocks/>
          </p:cNvSpPr>
          <p:nvPr/>
        </p:nvSpPr>
        <p:spPr>
          <a:xfrm>
            <a:off x="311700" y="2516490"/>
            <a:ext cx="6393852" cy="479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ct val="108108"/>
              <a:buFont typeface="Arial"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Ellátogattunk az idegenvezetőnk családjának fotóműhelyéhez is. Neve: Kováts napfény - műterem. Jelen pillanatban a család negyedik fotós nemzedékének képviselője, ifj. Kováts Árpád vezeti. Megmutatták milyen eszközöket használnak és, hogy hogyan. Elmagyarázták hogyan bánnak a fénnyel. Láthattunk általuk előhívott képeket is. A régebbi eszközöket is megmutatták, amiket meglepően a mai napig használnak. Valamint megtudtuk, hogy nekik van Romániában az egyik legnagyobb fotónegatív gyűjteményük.</a:t>
            </a:r>
          </a:p>
        </p:txBody>
      </p:sp>
      <p:pic>
        <p:nvPicPr>
          <p:cNvPr id="4" name="Google Shape;11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91704" y="3826421"/>
            <a:ext cx="3189809" cy="236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5552" y="789700"/>
            <a:ext cx="3572304" cy="24640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0;p20"/>
          <p:cNvSpPr txBox="1"/>
          <p:nvPr/>
        </p:nvSpPr>
        <p:spPr>
          <a:xfrm>
            <a:off x="0" y="6550223"/>
            <a:ext cx="2483372" cy="30777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" sz="1400" b="0" i="0" u="sng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 action="ppaction://hlinksldjump"/>
              </a:rPr>
              <a:t>Vissza a harmadik térképhez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338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;p21"/>
          <p:cNvSpPr txBox="1">
            <a:spLocks/>
          </p:cNvSpPr>
          <p:nvPr/>
        </p:nvSpPr>
        <p:spPr>
          <a:xfrm>
            <a:off x="185025" y="191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hu-HU" sz="5400" kern="0" dirty="0">
                <a:latin typeface="Candara Light" panose="020E0502030303020204" pitchFamily="34" charset="0"/>
                <a:ea typeface="Pacifico"/>
                <a:cs typeface="Pacifico"/>
                <a:sym typeface="Pacifico"/>
              </a:rPr>
              <a:t>Napzáró </a:t>
            </a:r>
          </a:p>
        </p:txBody>
      </p:sp>
      <p:sp>
        <p:nvSpPr>
          <p:cNvPr id="3" name="Google Shape;126;p21"/>
          <p:cNvSpPr txBox="1">
            <a:spLocks/>
          </p:cNvSpPr>
          <p:nvPr/>
        </p:nvSpPr>
        <p:spPr>
          <a:xfrm>
            <a:off x="185025" y="1325805"/>
            <a:ext cx="5666519" cy="445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A sűrű, fárasztó, kissé borús és esős nap végét egy zenés - táncos mulatsággal zártuk. A Boróka néptáncegyüttes Nagy Benedek születésnapja alkalmából egy mezőségi táncot mutatott be nekünk. A bemutató után körtáncot táncolt az osztály. Egy - másfél órán keresztül jártak az ügyesebbnél ügyesebb lábak.</a:t>
            </a:r>
          </a:p>
        </p:txBody>
      </p:sp>
      <p:pic>
        <p:nvPicPr>
          <p:cNvPr id="4" name="Google Shape;127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521" y="3464178"/>
            <a:ext cx="2516289" cy="2233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5625" y="3850033"/>
            <a:ext cx="3108423" cy="199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8765" y="777559"/>
            <a:ext cx="3451779" cy="2436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8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561708" y="2091263"/>
            <a:ext cx="9068586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z="8800" dirty="0">
                <a:latin typeface="Algerian" panose="04020705040A02060702" pitchFamily="82" charset="0"/>
              </a:rPr>
              <a:t>4. Nap</a:t>
            </a:r>
          </a:p>
        </p:txBody>
      </p:sp>
      <p:sp>
        <p:nvSpPr>
          <p:cNvPr id="3" name="Alcím 2"/>
          <p:cNvSpPr txBox="1">
            <a:spLocks/>
          </p:cNvSpPr>
          <p:nvPr/>
        </p:nvSpPr>
        <p:spPr>
          <a:xfrm>
            <a:off x="1562100" y="4682062"/>
            <a:ext cx="9070848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i="1">
                <a:latin typeface="Algerian" panose="04020705040A02060702" pitchFamily="82" charset="0"/>
              </a:rPr>
              <a:t>Utolsó napunk Erdélyben</a:t>
            </a:r>
            <a:endParaRPr lang="hu-HU" sz="2400" i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19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" y="473409"/>
            <a:ext cx="11105321" cy="568721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900160" y="1908446"/>
            <a:ext cx="1929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hu-HU" sz="1600" b="1" dirty="0">
                <a:solidFill>
                  <a:prstClr val="black"/>
                </a:solidFill>
                <a:latin typeface="Century Gothic" panose="020B0502020202020204"/>
              </a:rPr>
              <a:t>Székelyudvarhely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579527" y="4001891"/>
            <a:ext cx="185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hu-HU" b="1" dirty="0">
                <a:solidFill>
                  <a:srgbClr val="FFC000"/>
                </a:solidFill>
                <a:latin typeface="Century Gothic" panose="020B0502020202020204"/>
                <a:hlinkClick r:id="rId3" action="ppaction://hlinksldjump"/>
              </a:rPr>
              <a:t>Fehéregyháza</a:t>
            </a:r>
            <a:endParaRPr lang="hu-HU" b="1" dirty="0">
              <a:solidFill>
                <a:srgbClr val="FFC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9901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17" y="586154"/>
            <a:ext cx="11065565" cy="564911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485632" y="3041379"/>
            <a:ext cx="184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hu-HU" b="1" dirty="0">
                <a:solidFill>
                  <a:prstClr val="black"/>
                </a:solidFill>
                <a:latin typeface="Century Gothic" panose="020B0502020202020204"/>
                <a:hlinkClick r:id="rId3" action="ppaction://hlinksldjump"/>
              </a:rPr>
              <a:t>Fehéregyháza</a:t>
            </a:r>
            <a:endParaRPr lang="hu-HU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193792" y="4233672"/>
            <a:ext cx="168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hu-HU" b="1" dirty="0">
                <a:solidFill>
                  <a:srgbClr val="FFC000"/>
                </a:solidFill>
                <a:latin typeface="Century Gothic" panose="020B0502020202020204"/>
                <a:hlinkClick r:id="rId4" action="ppaction://hlinksldjump"/>
              </a:rPr>
              <a:t>Segesvár</a:t>
            </a:r>
            <a:endParaRPr lang="hu-HU" b="1" dirty="0">
              <a:solidFill>
                <a:srgbClr val="FFC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5188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1393" r="27248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846137" y="419292"/>
            <a:ext cx="4602152" cy="5716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5400" b="1" i="1" dirty="0" err="1">
                <a:solidFill>
                  <a:srgbClr val="FFC000"/>
                </a:solidFill>
                <a:latin typeface="Candara Light" panose="020E0502030303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Fehéregyház</a:t>
            </a:r>
            <a:r>
              <a:rPr lang="en-US" sz="5400" b="1" i="1" dirty="0">
                <a:solidFill>
                  <a:srgbClr val="FFC000"/>
                </a:solidFill>
                <a:latin typeface="Candara Light" panose="020E0502030303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5400" b="1" i="1" dirty="0" err="1">
                <a:solidFill>
                  <a:srgbClr val="FFC000"/>
                </a:solidFill>
                <a:latin typeface="Candara Light" panose="020E0502030303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Petőfi</a:t>
            </a:r>
            <a:r>
              <a:rPr lang="en-US" sz="5400" b="1" i="1" dirty="0">
                <a:solidFill>
                  <a:srgbClr val="FFC000"/>
                </a:solidFill>
                <a:latin typeface="Candara Light" panose="020E0502030303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5400" b="1" i="1" dirty="0" err="1">
                <a:solidFill>
                  <a:srgbClr val="FFC000"/>
                </a:solidFill>
                <a:latin typeface="Candara Light" panose="020E0502030303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kútja</a:t>
            </a:r>
            <a:endParaRPr lang="hu-HU" sz="5400" b="1" i="1" dirty="0">
              <a:solidFill>
                <a:srgbClr val="FFC000"/>
              </a:solidFill>
              <a:latin typeface="Candara Light" panose="020E0502030303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</a:pPr>
            <a:endParaRPr lang="en-US" sz="5400" i="1" dirty="0">
              <a:solidFill>
                <a:srgbClr val="FFC000"/>
              </a:solidFill>
              <a:latin typeface="Candara Light" panose="020E0502030303020204" pitchFamily="34" charset="0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Char char="◦"/>
            </a:pPr>
            <a:r>
              <a:rPr lang="en-US" sz="2400" dirty="0">
                <a:solidFill>
                  <a:prstClr val="black"/>
                </a:solidFill>
              </a:rPr>
              <a:t>Az </a:t>
            </a:r>
            <a:r>
              <a:rPr lang="en-US" sz="2400" dirty="0" err="1">
                <a:solidFill>
                  <a:prstClr val="black"/>
                </a:solidFill>
              </a:rPr>
              <a:t>utolsó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napon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Fehéregyházánál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álltunk</a:t>
            </a:r>
            <a:r>
              <a:rPr lang="en-US" sz="2400" dirty="0">
                <a:solidFill>
                  <a:prstClr val="black"/>
                </a:solidFill>
              </a:rPr>
              <a:t> meg, </a:t>
            </a:r>
            <a:r>
              <a:rPr lang="en-US" sz="2400" dirty="0" err="1">
                <a:solidFill>
                  <a:prstClr val="black"/>
                </a:solidFill>
              </a:rPr>
              <a:t>hogy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megemlékezzünk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egyik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híres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magyar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költőnkről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Petőfi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Sándorról</a:t>
            </a:r>
            <a:r>
              <a:rPr lang="en-US" sz="2400" dirty="0">
                <a:solidFill>
                  <a:prstClr val="black"/>
                </a:solidFill>
              </a:rPr>
              <a:t>. Azon a </a:t>
            </a:r>
            <a:r>
              <a:rPr lang="en-US" sz="2400" dirty="0" err="1">
                <a:solidFill>
                  <a:prstClr val="black"/>
                </a:solidFill>
              </a:rPr>
              <a:t>helyen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ahol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utoljára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látták</a:t>
            </a:r>
            <a:r>
              <a:rPr lang="en-US" sz="2400" dirty="0">
                <a:solidFill>
                  <a:prstClr val="black"/>
                </a:solidFill>
              </a:rPr>
              <a:t> a </a:t>
            </a:r>
            <a:r>
              <a:rPr lang="en-US" sz="2400" dirty="0" err="1">
                <a:solidFill>
                  <a:prstClr val="black"/>
                </a:solidFill>
              </a:rPr>
              <a:t>költőt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az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Ispánkútnál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Valójában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nem</a:t>
            </a:r>
            <a:r>
              <a:rPr lang="en-US" sz="2400" dirty="0">
                <a:solidFill>
                  <a:prstClr val="black"/>
                </a:solidFill>
              </a:rPr>
              <a:t> a </a:t>
            </a:r>
            <a:r>
              <a:rPr lang="en-US" sz="2400" dirty="0" err="1">
                <a:solidFill>
                  <a:prstClr val="black"/>
                </a:solidFill>
              </a:rPr>
              <a:t>kútnál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voltunk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hanem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az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országút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melletti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emlékműnél</a:t>
            </a:r>
            <a:r>
              <a:rPr lang="en-US" sz="2400" dirty="0">
                <a:solidFill>
                  <a:prstClr val="black"/>
                </a:solidFill>
              </a:rPr>
              <a:t>. A </a:t>
            </a:r>
            <a:r>
              <a:rPr lang="en-US" sz="2400" dirty="0" err="1">
                <a:solidFill>
                  <a:prstClr val="black"/>
                </a:solidFill>
              </a:rPr>
              <a:t>költő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ismeretlen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okok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miatt</a:t>
            </a:r>
            <a:r>
              <a:rPr lang="en-US" sz="2400" dirty="0">
                <a:solidFill>
                  <a:prstClr val="black"/>
                </a:solidFill>
              </a:rPr>
              <a:t> halt meg. A </a:t>
            </a:r>
            <a:r>
              <a:rPr lang="en-US" sz="2400" dirty="0" err="1">
                <a:solidFill>
                  <a:prstClr val="black"/>
                </a:solidFill>
              </a:rPr>
              <a:t>társai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itt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látták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őt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utoljára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élve</a:t>
            </a:r>
            <a:r>
              <a:rPr lang="en-US" sz="2400" dirty="0">
                <a:solidFill>
                  <a:prstClr val="black"/>
                </a:solidFill>
              </a:rPr>
              <a:t>. Az </a:t>
            </a:r>
            <a:r>
              <a:rPr lang="en-US" sz="2400" dirty="0" err="1">
                <a:solidFill>
                  <a:prstClr val="black"/>
                </a:solidFill>
              </a:rPr>
              <a:t>emlékművet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rengetek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koszorú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és</a:t>
            </a:r>
            <a:r>
              <a:rPr lang="en-US" sz="2400" dirty="0">
                <a:solidFill>
                  <a:prstClr val="black"/>
                </a:solidFill>
              </a:rPr>
              <a:t> a </a:t>
            </a:r>
            <a:r>
              <a:rPr lang="en-US" sz="2400" dirty="0" err="1">
                <a:solidFill>
                  <a:prstClr val="black"/>
                </a:solidFill>
              </a:rPr>
              <a:t>szalag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borította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Ez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az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emlékmű</a:t>
            </a:r>
            <a:r>
              <a:rPr lang="en-US" sz="2400" dirty="0">
                <a:solidFill>
                  <a:prstClr val="black"/>
                </a:solidFill>
              </a:rPr>
              <a:t> 1966-ben </a:t>
            </a:r>
            <a:r>
              <a:rPr lang="en-US" sz="2400" dirty="0" err="1">
                <a:solidFill>
                  <a:prstClr val="black"/>
                </a:solidFill>
              </a:rPr>
              <a:t>épült</a:t>
            </a:r>
            <a:r>
              <a:rPr lang="en-US" sz="2400" dirty="0">
                <a:solidFill>
                  <a:prstClr val="black"/>
                </a:solidFill>
              </a:rPr>
              <a:t> meg, </a:t>
            </a:r>
            <a:r>
              <a:rPr lang="en-US" sz="2400" dirty="0" err="1">
                <a:solidFill>
                  <a:prstClr val="black"/>
                </a:solidFill>
              </a:rPr>
              <a:t>Petőfi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halálának</a:t>
            </a:r>
            <a:r>
              <a:rPr lang="en-US" sz="2400" dirty="0">
                <a:solidFill>
                  <a:prstClr val="black"/>
                </a:solidFill>
              </a:rPr>
              <a:t> 120. </a:t>
            </a:r>
            <a:r>
              <a:rPr lang="en-US" sz="2400" dirty="0" err="1">
                <a:solidFill>
                  <a:prstClr val="black"/>
                </a:solidFill>
              </a:rPr>
              <a:t>évfordulój</a:t>
            </a:r>
            <a:r>
              <a:rPr lang="hu-HU" sz="2400" dirty="0">
                <a:solidFill>
                  <a:prstClr val="black"/>
                </a:solidFill>
              </a:rPr>
              <a:t>a alkalmából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Char char="◦"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7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4C8B2F5-C6C7-43E9-9051-B6FB5FCC7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0" r="32128" b="-1"/>
          <a:stretch/>
        </p:blipFill>
        <p:spPr>
          <a:xfrm>
            <a:off x="234695" y="147433"/>
            <a:ext cx="4671133" cy="638251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573486" y="449943"/>
            <a:ext cx="6139543" cy="6052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5400" b="1" i="1" dirty="0" err="1">
                <a:solidFill>
                  <a:srgbClr val="FFC000"/>
                </a:solidFill>
                <a:latin typeface="Candara Light" panose="020E0502030303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Segesvár</a:t>
            </a:r>
            <a:endParaRPr lang="hu-HU" sz="5400" b="1" i="1" dirty="0">
              <a:solidFill>
                <a:srgbClr val="FFC000"/>
              </a:solidFill>
              <a:latin typeface="Candara Light" panose="020E0502030303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</a:pPr>
            <a:endParaRPr lang="en-US" sz="5400" b="1" i="1" dirty="0">
              <a:solidFill>
                <a:srgbClr val="FFC000"/>
              </a:solidFill>
              <a:latin typeface="Candara Light" panose="020E0502030303020204" pitchFamily="34" charset="0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Char char="◦"/>
            </a:pPr>
            <a:r>
              <a:rPr lang="en-US" sz="2000" dirty="0" err="1">
                <a:solidFill>
                  <a:prstClr val="black"/>
                </a:solidFill>
              </a:rPr>
              <a:t>Segesváron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túra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utolsó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napján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álltunk</a:t>
            </a:r>
            <a:r>
              <a:rPr lang="en-US" sz="2000" dirty="0">
                <a:solidFill>
                  <a:prstClr val="black"/>
                </a:solidFill>
              </a:rPr>
              <a:t> meg. </a:t>
            </a:r>
            <a:r>
              <a:rPr lang="en-US" sz="2000" dirty="0" err="1">
                <a:solidFill>
                  <a:prstClr val="black"/>
                </a:solidFill>
              </a:rPr>
              <a:t>Először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vár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kapuját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néztük</a:t>
            </a:r>
            <a:r>
              <a:rPr lang="en-US" sz="2000" dirty="0">
                <a:solidFill>
                  <a:prstClr val="black"/>
                </a:solidFill>
              </a:rPr>
              <a:t> meg, </a:t>
            </a:r>
            <a:r>
              <a:rPr lang="en-US" sz="2000" dirty="0" err="1">
                <a:solidFill>
                  <a:prstClr val="black"/>
                </a:solidFill>
              </a:rPr>
              <a:t>melyet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szabók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tartottak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rendben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Aztán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beljebb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haladtunk</a:t>
            </a:r>
            <a:r>
              <a:rPr lang="en-US" sz="2000" dirty="0">
                <a:solidFill>
                  <a:prstClr val="black"/>
                </a:solidFill>
              </a:rPr>
              <a:t>, és </a:t>
            </a:r>
            <a:r>
              <a:rPr lang="en-US" sz="2000" dirty="0" err="1">
                <a:solidFill>
                  <a:prstClr val="black"/>
                </a:solidFill>
              </a:rPr>
              <a:t>megláttuk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színes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házakat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melyek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személyes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kedvencei</a:t>
            </a:r>
            <a:r>
              <a:rPr lang="hu-HU" sz="2000" dirty="0" err="1">
                <a:solidFill>
                  <a:prstClr val="black"/>
                </a:solidFill>
              </a:rPr>
              <a:t>nk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voltak</a:t>
            </a:r>
            <a:r>
              <a:rPr lang="en-US" sz="2000" dirty="0">
                <a:solidFill>
                  <a:prstClr val="black"/>
                </a:solidFill>
              </a:rPr>
              <a:t>. A </a:t>
            </a:r>
            <a:r>
              <a:rPr lang="en-US" sz="2000" dirty="0" err="1">
                <a:solidFill>
                  <a:prstClr val="black"/>
                </a:solidFill>
              </a:rPr>
              <a:t>házak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különböző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korokból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származnak</a:t>
            </a:r>
            <a:r>
              <a:rPr lang="en-US" sz="2000" dirty="0">
                <a:solidFill>
                  <a:prstClr val="black"/>
                </a:solidFill>
              </a:rPr>
              <a:t>, de </a:t>
            </a:r>
            <a:r>
              <a:rPr lang="en-US" sz="2000" dirty="0" err="1">
                <a:solidFill>
                  <a:prstClr val="black"/>
                </a:solidFill>
              </a:rPr>
              <a:t>tökéletesen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passzolnak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egymáshoz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és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az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utcakép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gyönyörű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Ezután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felmentünk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egy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nagyon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hosszú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lépcsőn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aminél</a:t>
            </a:r>
            <a:r>
              <a:rPr lang="en-US" sz="2000" dirty="0">
                <a:solidFill>
                  <a:prstClr val="black"/>
                </a:solidFill>
              </a:rPr>
              <a:t> 6 </a:t>
            </a:r>
            <a:r>
              <a:rPr lang="en-US" sz="2000" dirty="0" err="1">
                <a:solidFill>
                  <a:prstClr val="black"/>
                </a:solidFill>
              </a:rPr>
              <a:t>lépcsőfokonként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hu-HU" sz="2000" dirty="0">
                <a:solidFill>
                  <a:prstClr val="black"/>
                </a:solidFill>
              </a:rPr>
              <a:t>volt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egy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kis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egyenes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rész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hogy</a:t>
            </a:r>
            <a:r>
              <a:rPr lang="en-US" sz="2000" dirty="0">
                <a:solidFill>
                  <a:prstClr val="black"/>
                </a:solidFill>
              </a:rPr>
              <a:t> ne </a:t>
            </a:r>
            <a:r>
              <a:rPr lang="en-US" sz="2000" dirty="0" err="1">
                <a:solidFill>
                  <a:prstClr val="black"/>
                </a:solidFill>
              </a:rPr>
              <a:t>legyenek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lépcsőn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átjárók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túl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fáradtak</a:t>
            </a:r>
            <a:r>
              <a:rPr lang="en-US" sz="2000" dirty="0">
                <a:solidFill>
                  <a:prstClr val="black"/>
                </a:solidFill>
              </a:rPr>
              <a:t>. A </a:t>
            </a:r>
            <a:r>
              <a:rPr lang="en-US" sz="2000" dirty="0" err="1">
                <a:solidFill>
                  <a:prstClr val="black"/>
                </a:solidFill>
              </a:rPr>
              <a:t>lépcső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tetején</a:t>
            </a:r>
            <a:r>
              <a:rPr lang="en-US" sz="2000" dirty="0">
                <a:solidFill>
                  <a:prstClr val="black"/>
                </a:solidFill>
              </a:rPr>
              <a:t> volt a </a:t>
            </a:r>
            <a:r>
              <a:rPr lang="en-US" sz="2000" dirty="0" err="1">
                <a:solidFill>
                  <a:prstClr val="black"/>
                </a:solidFill>
              </a:rPr>
              <a:t>temető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előtte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templom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és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gimnázium</a:t>
            </a:r>
            <a:r>
              <a:rPr lang="en-US" sz="2000" dirty="0">
                <a:solidFill>
                  <a:prstClr val="black"/>
                </a:solidFill>
              </a:rPr>
              <a:t>. A </a:t>
            </a:r>
            <a:r>
              <a:rPr lang="en-US" sz="2000" dirty="0" err="1">
                <a:solidFill>
                  <a:prstClr val="black"/>
                </a:solidFill>
              </a:rPr>
              <a:t>várnak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ezen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pontjáról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nagyon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szép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kilátás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nyílt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külső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városra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Ezután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lementünk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lépcsőn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és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irányba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vettük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toronyórát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és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elmondta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túravezető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hogy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melyik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kis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szobrocska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mit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jelképez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Általánosságban</a:t>
            </a:r>
            <a:r>
              <a:rPr lang="en-US" sz="2000" dirty="0">
                <a:solidFill>
                  <a:prstClr val="black"/>
                </a:solidFill>
              </a:rPr>
              <a:t> volt </a:t>
            </a:r>
            <a:r>
              <a:rPr lang="en-US" sz="2000" dirty="0" err="1">
                <a:solidFill>
                  <a:prstClr val="black"/>
                </a:solidFill>
              </a:rPr>
              <a:t>egy</a:t>
            </a:r>
            <a:r>
              <a:rPr lang="en-US" sz="2000" dirty="0">
                <a:solidFill>
                  <a:prstClr val="black"/>
                </a:solidFill>
              </a:rPr>
              <a:t> ember, és </a:t>
            </a:r>
            <a:r>
              <a:rPr lang="en-US" sz="2000" dirty="0" err="1">
                <a:solidFill>
                  <a:prstClr val="black"/>
                </a:solidFill>
              </a:rPr>
              <a:t>egy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angyal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mely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szimbolizálta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az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Isten</a:t>
            </a:r>
            <a:r>
              <a:rPr lang="en-US" sz="2000" dirty="0">
                <a:solidFill>
                  <a:prstClr val="black"/>
                </a:solidFill>
              </a:rPr>
              <a:t> és ember </a:t>
            </a:r>
            <a:r>
              <a:rPr lang="en-US" sz="2000" dirty="0" err="1">
                <a:solidFill>
                  <a:prstClr val="black"/>
                </a:solidFill>
              </a:rPr>
              <a:t>kapcsolatát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Ezután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megnéztük</a:t>
            </a:r>
            <a:r>
              <a:rPr lang="en-US" sz="2000" dirty="0">
                <a:solidFill>
                  <a:prstClr val="black"/>
                </a:solidFill>
              </a:rPr>
              <a:t> Vlad, </a:t>
            </a:r>
            <a:r>
              <a:rPr lang="en-US" sz="2000" dirty="0" err="1">
                <a:solidFill>
                  <a:prstClr val="black"/>
                </a:solidFill>
              </a:rPr>
              <a:t>vagy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ismertebb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nevén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Drakula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szobrát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aki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itt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született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bár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nem</a:t>
            </a:r>
            <a:r>
              <a:rPr lang="en-US" sz="2000" dirty="0">
                <a:solidFill>
                  <a:prstClr val="black"/>
                </a:solidFill>
              </a:rPr>
              <a:t> volt </a:t>
            </a:r>
            <a:r>
              <a:rPr lang="en-US" sz="2000" dirty="0" err="1">
                <a:solidFill>
                  <a:prstClr val="black"/>
                </a:solidFill>
              </a:rPr>
              <a:t>vámpír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csak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egy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véreskezű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birtokos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Majd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ezután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Petőfi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szobrát</a:t>
            </a:r>
            <a:r>
              <a:rPr lang="en-US" sz="2000" dirty="0">
                <a:solidFill>
                  <a:prstClr val="black"/>
                </a:solidFill>
              </a:rPr>
              <a:t> is </a:t>
            </a:r>
            <a:r>
              <a:rPr lang="en-US" sz="2000" dirty="0" err="1">
                <a:solidFill>
                  <a:prstClr val="black"/>
                </a:solidFill>
              </a:rPr>
              <a:t>megnéztük</a:t>
            </a:r>
            <a:r>
              <a:rPr lang="hu-HU" sz="2000" dirty="0">
                <a:solidFill>
                  <a:prstClr val="black"/>
                </a:solidFill>
              </a:rPr>
              <a:t>,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akiről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legutolsó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feljegyzések</a:t>
            </a:r>
            <a:r>
              <a:rPr lang="en-US" sz="2000" dirty="0">
                <a:solidFill>
                  <a:prstClr val="black"/>
                </a:solidFill>
              </a:rPr>
              <a:t> a </a:t>
            </a:r>
            <a:r>
              <a:rPr lang="en-US" sz="2000" dirty="0" err="1">
                <a:solidFill>
                  <a:prstClr val="black"/>
                </a:solidFill>
              </a:rPr>
              <a:t>segesvári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csatából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vannak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feltételezhetően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itt</a:t>
            </a:r>
            <a:r>
              <a:rPr lang="en-US" sz="2000" dirty="0">
                <a:solidFill>
                  <a:prstClr val="black"/>
                </a:solidFill>
              </a:rPr>
              <a:t> halt meg</a:t>
            </a:r>
            <a:r>
              <a:rPr lang="hu-HU" sz="2000" dirty="0">
                <a:solidFill>
                  <a:prstClr val="black"/>
                </a:solidFill>
              </a:rPr>
              <a:t>.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D82593A-F0DE-4E28-9C6B-A2C6E237C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4"/>
          <a:stretch/>
        </p:blipFill>
        <p:spPr>
          <a:xfrm>
            <a:off x="234696" y="237744"/>
            <a:ext cx="4554960" cy="638251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5847B8A-EEB6-4BE4-9F04-FF39CE0CD5EB}"/>
              </a:ext>
            </a:extLst>
          </p:cNvPr>
          <p:cNvSpPr txBox="1"/>
          <p:nvPr/>
        </p:nvSpPr>
        <p:spPr>
          <a:xfrm>
            <a:off x="5867873" y="643464"/>
            <a:ext cx="5447251" cy="5327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5400" b="1" i="1" dirty="0" err="1">
                <a:solidFill>
                  <a:prstClr val="black"/>
                </a:solidFill>
                <a:latin typeface="Candara Light" panose="020E0502030303020204" pitchFamily="34" charset="0"/>
              </a:rPr>
              <a:t>Kányádi</a:t>
            </a:r>
            <a:r>
              <a:rPr lang="en-US" sz="5400" b="1" i="1" dirty="0">
                <a:solidFill>
                  <a:prstClr val="black"/>
                </a:solidFill>
                <a:latin typeface="Candara Light" panose="020E0502030303020204" pitchFamily="34" charset="0"/>
              </a:rPr>
              <a:t> </a:t>
            </a:r>
            <a:r>
              <a:rPr lang="en-US" sz="5400" b="1" i="1" dirty="0" err="1">
                <a:solidFill>
                  <a:prstClr val="black"/>
                </a:solidFill>
                <a:latin typeface="Candara Light" panose="020E0502030303020204" pitchFamily="34" charset="0"/>
              </a:rPr>
              <a:t>Sándor</a:t>
            </a:r>
            <a:endParaRPr lang="hu-HU" sz="5400" b="1" i="1" dirty="0">
              <a:solidFill>
                <a:prstClr val="black"/>
              </a:solidFill>
              <a:latin typeface="Candara Light" panose="020E0502030303020204" pitchFamily="34" charset="0"/>
            </a:endParaRPr>
          </a:p>
          <a:p>
            <a:pPr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</a:pPr>
            <a:endParaRPr lang="en-US" sz="5400" b="1" i="1" dirty="0">
              <a:solidFill>
                <a:prstClr val="black"/>
              </a:solidFill>
              <a:latin typeface="Candara Light" panose="020E0502030303020204" pitchFamily="34" charset="0"/>
            </a:endParaRPr>
          </a:p>
          <a:p>
            <a:pPr indent="-182880"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Char char="◦"/>
            </a:pPr>
            <a:r>
              <a:rPr lang="en-US" sz="2800" dirty="0" err="1">
                <a:solidFill>
                  <a:prstClr val="black"/>
                </a:solidFill>
              </a:rPr>
              <a:t>Kányádi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Sándor</a:t>
            </a:r>
            <a:r>
              <a:rPr lang="en-US" sz="2800" dirty="0">
                <a:solidFill>
                  <a:prstClr val="black"/>
                </a:solidFill>
              </a:rPr>
              <a:t> (</a:t>
            </a:r>
            <a:r>
              <a:rPr lang="en-US" sz="2800" dirty="0" err="1">
                <a:solidFill>
                  <a:prstClr val="black"/>
                </a:solidFill>
              </a:rPr>
              <a:t>Nagygalambfalva</a:t>
            </a:r>
            <a:r>
              <a:rPr lang="en-US" sz="2800" dirty="0">
                <a:solidFill>
                  <a:prstClr val="black"/>
                </a:solidFill>
              </a:rPr>
              <a:t>, 1929. </a:t>
            </a:r>
            <a:r>
              <a:rPr lang="en-US" sz="2800" dirty="0" err="1">
                <a:solidFill>
                  <a:prstClr val="black"/>
                </a:solidFill>
              </a:rPr>
              <a:t>május</a:t>
            </a:r>
            <a:r>
              <a:rPr lang="en-US" sz="2800" dirty="0">
                <a:solidFill>
                  <a:prstClr val="black"/>
                </a:solidFill>
              </a:rPr>
              <a:t> 10. – Budapest, 2018. </a:t>
            </a:r>
            <a:r>
              <a:rPr lang="en-US" sz="2800" dirty="0" err="1">
                <a:solidFill>
                  <a:prstClr val="black"/>
                </a:solidFill>
              </a:rPr>
              <a:t>június</a:t>
            </a:r>
            <a:r>
              <a:rPr lang="en-US" sz="2800" dirty="0">
                <a:solidFill>
                  <a:prstClr val="black"/>
                </a:solidFill>
              </a:rPr>
              <a:t> 20.) a </a:t>
            </a:r>
            <a:r>
              <a:rPr lang="en-US" sz="2800" dirty="0" err="1">
                <a:solidFill>
                  <a:prstClr val="black"/>
                </a:solidFill>
              </a:rPr>
              <a:t>Nemzet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Művésze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címmel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kitüntetett</a:t>
            </a:r>
            <a:r>
              <a:rPr lang="en-US" sz="2800" dirty="0">
                <a:solidFill>
                  <a:prstClr val="black"/>
                </a:solidFill>
              </a:rPr>
              <a:t>, Kossuth-</a:t>
            </a:r>
            <a:r>
              <a:rPr lang="en-US" sz="2800" dirty="0" err="1">
                <a:solidFill>
                  <a:prstClr val="black"/>
                </a:solidFill>
              </a:rPr>
              <a:t>díjas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erdélyi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magyar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költő</a:t>
            </a:r>
            <a:r>
              <a:rPr lang="en-US" sz="2800" dirty="0">
                <a:solidFill>
                  <a:prstClr val="black"/>
                </a:solidFill>
              </a:rPr>
              <a:t>, a </a:t>
            </a:r>
            <a:r>
              <a:rPr lang="en-US" sz="2800" dirty="0" err="1">
                <a:solidFill>
                  <a:prstClr val="black"/>
                </a:solidFill>
              </a:rPr>
              <a:t>Digitális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Irodalmi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Akadémia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alapító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tagja</a:t>
            </a:r>
            <a:r>
              <a:rPr lang="en-US" sz="2800" dirty="0">
                <a:solidFill>
                  <a:prstClr val="black"/>
                </a:solidFill>
              </a:rPr>
              <a:t>, a Magyar </a:t>
            </a:r>
            <a:r>
              <a:rPr lang="en-US" sz="2800" dirty="0" err="1">
                <a:solidFill>
                  <a:prstClr val="black"/>
                </a:solidFill>
              </a:rPr>
              <a:t>Művészeti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Akadémia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rendes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tagja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Írói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álneve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Kónya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Gábor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Szülőfalujában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Nagygalambfalván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helyezték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végső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nyugalomra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</a:p>
          <a:p>
            <a:pPr indent="-182880"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Char char="◦"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0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8800" dirty="0">
                <a:latin typeface="Algerian" panose="04020705040A02060702" pitchFamily="82" charset="0"/>
              </a:rPr>
              <a:t>1. Nap</a:t>
            </a:r>
          </a:p>
        </p:txBody>
      </p:sp>
    </p:spTree>
    <p:extLst>
      <p:ext uri="{BB962C8B-B14F-4D97-AF65-F5344CB8AC3E}">
        <p14:creationId xmlns:p14="http://schemas.microsoft.com/office/powerpoint/2010/main" val="21287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dirty="0">
                <a:latin typeface="Candara Light" panose="020E0502030303020204" pitchFamily="34" charset="0"/>
              </a:rPr>
              <a:t>Források: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hu-HU" dirty="0">
                <a:solidFill>
                  <a:sysClr val="windowText" lastClr="000000"/>
                </a:solidFill>
                <a:latin typeface="Century Gothic" panose="020B0502020202020204"/>
                <a:hlinkClick r:id="rId2"/>
              </a:rPr>
              <a:t>https://hu.wikipedia.org/wiki/Korond</a:t>
            </a:r>
            <a:endParaRPr lang="hu-HU" dirty="0">
              <a:solidFill>
                <a:sysClr val="windowText" lastClr="000000"/>
              </a:solidFill>
              <a:latin typeface="Century Gothic" panose="020B0502020202020204"/>
            </a:endParaRPr>
          </a:p>
          <a:p>
            <a:pPr marL="0" indent="0">
              <a:buNone/>
            </a:pPr>
            <a:r>
              <a:rPr lang="hu-HU" dirty="0">
                <a:hlinkClick r:id="rId3"/>
              </a:rPr>
              <a:t>https://bgazrt.hu/wp-content/uploads/2019/09/hatartalanul_logo-300x184.jpg</a:t>
            </a:r>
            <a:endParaRPr lang="hu-HU" dirty="0"/>
          </a:p>
          <a:p>
            <a:endParaRPr lang="hu-HU"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ct val="142857"/>
              <a:buNone/>
              <a:defRPr/>
            </a:pPr>
            <a:r>
              <a:rPr lang="hu-HU" u="sng" kern="0" dirty="0">
                <a:solidFill>
                  <a:srgbClr val="0097A7"/>
                </a:solidFill>
                <a:latin typeface="Arial"/>
                <a:cs typeface="Arial"/>
                <a:sym typeface="Arial"/>
                <a:hlinkClick r:id="rId4"/>
              </a:rPr>
              <a:t>https://www.google.com/url?sa=i&amp;url=http%3A%2F%2Fkszr.dfmvk.hu%2Ftag%2Fzalaapati_boroka_tancegyuttes&amp;psig=AOvVaw33u8IvaNTUI5JZB5Nj9GlZ&amp;ust=1633623827410000&amp;source=images&amp;cd=vfe&amp;ved=0CAsQjRxqFwoTCMi8uJOZtvMCFQAAAAAdAAAAABAK</a:t>
            </a:r>
            <a:endParaRPr lang="hu-HU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ct val="142857"/>
              <a:buNone/>
              <a:defRPr/>
            </a:pPr>
            <a:r>
              <a:rPr lang="hu-HU" u="sng" kern="0" dirty="0">
                <a:solidFill>
                  <a:srgbClr val="0097A7"/>
                </a:solidFill>
                <a:latin typeface="Arial"/>
                <a:cs typeface="Arial"/>
                <a:sym typeface="Arial"/>
                <a:hlinkClick r:id="rId5"/>
              </a:rPr>
              <a:t>https://www.google.com/url?sa=i&amp;url=https%3A%2F%2Ftanc31.webnode.hu%2F&amp;psig=AOvVaw33u8IvaNTUI5JZB5Nj9GlZ&amp;ust=1633623827410000&amp;source=images&amp;cd=vfe&amp;ved=0CAsQjRxqFwoTCMi8uJOZtvMCFQAAAAAdAAAAABAR</a:t>
            </a:r>
            <a:endParaRPr lang="hu-HU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ct val="142857"/>
              <a:buNone/>
              <a:defRPr/>
            </a:pPr>
            <a:r>
              <a:rPr lang="hu-HU" u="sng" kern="0" dirty="0">
                <a:solidFill>
                  <a:srgbClr val="0097A7"/>
                </a:solidFill>
                <a:latin typeface="Arial"/>
                <a:cs typeface="Arial"/>
                <a:sym typeface="Arial"/>
                <a:hlinkClick r:id="rId6"/>
              </a:rPr>
              <a:t>https://www.google.com/url?sa=i&amp;url=https%3A%2F%2Fkovatsfenykepeszet.ro%2Frolunk&amp;psig=AOvVaw1IyXDGrpJ7Dx9mJvBBjdf8&amp;ust=1633625788173000&amp;source=images&amp;cd=vfe&amp;ved=0CAsQjRxqFwoTCMCB3rmgtvMCFQAAAAAdAAAAABAD</a:t>
            </a:r>
            <a:endParaRPr lang="hu-HU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ct val="142857"/>
              <a:buNone/>
              <a:defRPr/>
            </a:pPr>
            <a:r>
              <a:rPr lang="hu-HU" u="sng" kern="0" dirty="0">
                <a:solidFill>
                  <a:srgbClr val="0097A7"/>
                </a:solidFill>
                <a:latin typeface="Arial"/>
                <a:cs typeface="Arial"/>
                <a:sym typeface="Arial"/>
                <a:hlinkClick r:id="rId7"/>
              </a:rPr>
              <a:t>https://www.google.com/url?sa=i&amp;url=https%3A%2F%2Fkovatsfenykepeszet.ro%2Frolunk&amp;psig=AOvVaw1IyXDGrpJ7Dx9mJvBBjdf8&amp;ust=1633625788173000&amp;source=images&amp;cd=vfe&amp;ved=0CAsQjRxqFwoTCMCB3rmgtvMCFQAAAAAdAAAAABAX</a:t>
            </a:r>
            <a:endParaRPr lang="hu-HU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ct val="142857"/>
              <a:buNone/>
              <a:defRPr/>
            </a:pPr>
            <a:r>
              <a:rPr lang="hu-HU" u="sng" kern="0" dirty="0">
                <a:solidFill>
                  <a:srgbClr val="0097A7"/>
                </a:solidFill>
                <a:latin typeface="Arial"/>
                <a:cs typeface="Arial"/>
                <a:sym typeface="Arial"/>
                <a:hlinkClick r:id="rId8"/>
              </a:rPr>
              <a:t>https://www.google.com/url?sa=i&amp;url=https%3A%2F%2Fwww.udvarhely.ro%2Fosszesites-a-szekelyudvarhelyi-valsagkezelo-munkacsoport-tevekenysegerol%2F&amp;psig=AOvVaw0zFdA9HNFf0yTEKyB0wLvy&amp;ust=1633626480001000&amp;source=images&amp;cd=vfe&amp;ved=0CAsQjRxqFwoTCOCPvoWjtvMCFQAAAAAdAAAAABAD</a:t>
            </a:r>
            <a:endParaRPr lang="hu-HU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9778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03" y="490127"/>
            <a:ext cx="9802593" cy="587774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938010" y="4389120"/>
            <a:ext cx="1863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u="sng" dirty="0">
                <a:solidFill>
                  <a:srgbClr val="FF0000"/>
                </a:solidFill>
                <a:hlinkClick r:id="rId3" action="ppaction://hlinksldjump"/>
              </a:rPr>
              <a:t>Nagyvárad</a:t>
            </a:r>
            <a:endParaRPr lang="hu-HU" sz="1200" b="1" u="sng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9235440" y="4869180"/>
            <a:ext cx="125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u="sng" dirty="0">
                <a:solidFill>
                  <a:srgbClr val="FF0000"/>
                </a:solidFill>
                <a:hlinkClick r:id="rId4" action="ppaction://hlinksldjump"/>
              </a:rPr>
              <a:t>Körösfő</a:t>
            </a:r>
            <a:endParaRPr lang="hu-HU" sz="1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19405"/>
            <a:ext cx="10515600" cy="1325563"/>
          </a:xfrm>
        </p:spPr>
        <p:txBody>
          <a:bodyPr>
            <a:normAutofit/>
          </a:bodyPr>
          <a:lstStyle/>
          <a:p>
            <a:r>
              <a:rPr lang="hu-HU" sz="5400" dirty="0">
                <a:latin typeface="Candara Light" panose="020E0502030303020204" pitchFamily="34" charset="0"/>
              </a:rPr>
              <a:t>Nagyvárad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17320"/>
            <a:ext cx="10515600" cy="52577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dirty="0"/>
              <a:t>Első napunk első állomását töltöttük itt. Megtekintettük a</a:t>
            </a:r>
          </a:p>
          <a:p>
            <a:pPr marL="0" indent="0">
              <a:buNone/>
            </a:pPr>
            <a:r>
              <a:rPr lang="hu-HU" dirty="0"/>
              <a:t>Várat, melynek helyén korábban monostor állt, amit I. Lajos</a:t>
            </a:r>
          </a:p>
          <a:p>
            <a:pPr marL="0" indent="0">
              <a:buNone/>
            </a:pPr>
            <a:r>
              <a:rPr lang="hu-HU" dirty="0"/>
              <a:t>épített ide 1083–1095 között. A monostort védő</a:t>
            </a:r>
          </a:p>
          <a:p>
            <a:pPr marL="0" indent="0">
              <a:buNone/>
            </a:pPr>
            <a:r>
              <a:rPr lang="hu-HU" dirty="0"/>
              <a:t>vizesárok még most is látható. Miután újjáépítették,</a:t>
            </a:r>
          </a:p>
          <a:p>
            <a:pPr marL="0" indent="0">
              <a:buNone/>
            </a:pPr>
            <a:r>
              <a:rPr lang="hu-HU" dirty="0"/>
              <a:t>múzeumot helyeztek el benne. Az épületek között egy                                     </a:t>
            </a:r>
          </a:p>
          <a:p>
            <a:pPr marL="0" indent="0">
              <a:buNone/>
            </a:pPr>
            <a:r>
              <a:rPr lang="hu-HU" dirty="0"/>
              <a:t>kisebb tér található, ahol színpad áll. Miután körbejártuk</a:t>
            </a:r>
          </a:p>
          <a:p>
            <a:pPr marL="0" indent="0">
              <a:buNone/>
            </a:pPr>
            <a:r>
              <a:rPr lang="hu-HU" dirty="0"/>
              <a:t>a várat, sétáltunk a városban. A séta alatt</a:t>
            </a:r>
          </a:p>
          <a:p>
            <a:pPr marL="0" indent="0">
              <a:buNone/>
            </a:pPr>
            <a:r>
              <a:rPr lang="hu-HU" dirty="0"/>
              <a:t>megtekintettünk többek között felújított házakat, melyek</a:t>
            </a:r>
          </a:p>
          <a:p>
            <a:pPr marL="0" indent="0">
              <a:buNone/>
            </a:pPr>
            <a:r>
              <a:rPr lang="hu-HU" dirty="0"/>
              <a:t>még mindig a szecessziót idézik.</a:t>
            </a:r>
          </a:p>
          <a:p>
            <a:pPr marL="0" indent="0">
              <a:buNone/>
            </a:pPr>
            <a:r>
              <a:rPr lang="hu-HU" dirty="0"/>
              <a:t>Megnéztük a Holnaposok- valamint Ady Endre szobrát,</a:t>
            </a:r>
          </a:p>
          <a:p>
            <a:pPr marL="0" indent="0">
              <a:buNone/>
            </a:pPr>
            <a:r>
              <a:rPr lang="hu-HU" dirty="0"/>
              <a:t>ahol Julcsi rövid bemutatót tartott Ady életéről. Mesélte</a:t>
            </a:r>
          </a:p>
          <a:p>
            <a:pPr marL="0" indent="0">
              <a:buNone/>
            </a:pPr>
            <a:r>
              <a:rPr lang="hu-HU" dirty="0"/>
              <a:t>például, hogy Ady Nagyváradon ismerte meg Lédát,</a:t>
            </a:r>
          </a:p>
          <a:p>
            <a:pPr marL="0" indent="0">
              <a:buNone/>
            </a:pPr>
            <a:r>
              <a:rPr lang="hu-HU" dirty="0"/>
              <a:t>valamint hogy börtönben volt három napig az Egy kis</a:t>
            </a:r>
          </a:p>
          <a:p>
            <a:pPr marL="0" indent="0">
              <a:buNone/>
            </a:pPr>
            <a:r>
              <a:rPr lang="hu-HU" dirty="0"/>
              <a:t>séta címet viselő könyve miatt. Nagyon tartalmas nap</a:t>
            </a:r>
          </a:p>
          <a:p>
            <a:pPr marL="0" indent="0">
              <a:buNone/>
            </a:pPr>
            <a:r>
              <a:rPr lang="hu-HU" dirty="0"/>
              <a:t>volt, sok új dolgot tanultunk, nagyon tetszett Nagyvárad.</a:t>
            </a:r>
          </a:p>
        </p:txBody>
      </p:sp>
      <p:sp>
        <p:nvSpPr>
          <p:cNvPr id="4" name="Téglalap 3"/>
          <p:cNvSpPr/>
          <p:nvPr/>
        </p:nvSpPr>
        <p:spPr>
          <a:xfrm>
            <a:off x="9462385" y="5329166"/>
            <a:ext cx="1925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u="sng" dirty="0">
                <a:hlinkClick r:id="rId2" action="ppaction://hlinksldjump"/>
              </a:rPr>
              <a:t>Vissza a térképhez</a:t>
            </a:r>
            <a:endParaRPr lang="hu-HU" b="1" u="sng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0" y="982186"/>
            <a:ext cx="2628900" cy="353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9610" y="236061"/>
            <a:ext cx="10515600" cy="1325563"/>
          </a:xfrm>
        </p:spPr>
        <p:txBody>
          <a:bodyPr>
            <a:normAutofit/>
          </a:bodyPr>
          <a:lstStyle/>
          <a:p>
            <a:r>
              <a:rPr lang="hu-HU" sz="5400" dirty="0">
                <a:latin typeface="Candara Light" panose="020E0502030303020204" pitchFamily="34" charset="0"/>
              </a:rPr>
              <a:t>Körösfő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9610" y="155130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000" dirty="0"/>
              <a:t>Körösfőn megtekintettük az ottani templomot. A kis református</a:t>
            </a:r>
          </a:p>
          <a:p>
            <a:pPr marL="0" indent="0">
              <a:buNone/>
            </a:pPr>
            <a:r>
              <a:rPr lang="hu-HU" sz="2000" dirty="0"/>
              <a:t>templomot a dombtetőre építették 1764-ben. Építése óta már</a:t>
            </a:r>
          </a:p>
          <a:p>
            <a:pPr marL="0" indent="0">
              <a:buNone/>
            </a:pPr>
            <a:r>
              <a:rPr lang="hu-HU" sz="2000" dirty="0"/>
              <a:t>bővítették, de nagyon ügyeltek arra, hogy a régi és az új rész között ne</a:t>
            </a:r>
          </a:p>
          <a:p>
            <a:pPr marL="0" indent="0">
              <a:buNone/>
            </a:pPr>
            <a:r>
              <a:rPr lang="hu-HU" sz="2000" dirty="0"/>
              <a:t>lehessen </a:t>
            </a:r>
            <a:r>
              <a:rPr lang="hu-HU" sz="2000" dirty="0" err="1"/>
              <a:t>észrevenni</a:t>
            </a:r>
            <a:r>
              <a:rPr lang="hu-HU" sz="2000" dirty="0"/>
              <a:t> a különbséget. Ahogy beléptünk, rögtön elvarázsolt</a:t>
            </a:r>
          </a:p>
          <a:p>
            <a:pPr marL="0" indent="0">
              <a:buNone/>
            </a:pPr>
            <a:r>
              <a:rPr lang="hu-HU" sz="2000" dirty="0"/>
              <a:t>minket a kis templom hangulata. A falon körös körül szőttesek voltak</a:t>
            </a:r>
          </a:p>
          <a:p>
            <a:pPr marL="0" indent="0">
              <a:buNone/>
            </a:pPr>
            <a:r>
              <a:rPr lang="hu-HU" sz="2000" dirty="0"/>
              <a:t>fellógatva, amiket a konfirmáló gyerekek családjai adományoztak a</a:t>
            </a:r>
          </a:p>
          <a:p>
            <a:pPr marL="0" indent="0">
              <a:buNone/>
            </a:pPr>
            <a:r>
              <a:rPr lang="hu-HU" sz="2000" dirty="0"/>
              <a:t>templomnak. A templomban középen volt a szentély, kettéválasztja a</a:t>
            </a:r>
          </a:p>
          <a:p>
            <a:pPr marL="0" indent="0">
              <a:buNone/>
            </a:pPr>
            <a:r>
              <a:rPr lang="hu-HU" sz="2000" dirty="0"/>
              <a:t>teret. A hagyományokhoz híven az egyik oldalon a férfiak, a másikon a</a:t>
            </a:r>
          </a:p>
          <a:p>
            <a:pPr marL="0" indent="0">
              <a:buNone/>
            </a:pPr>
            <a:r>
              <a:rPr lang="hu-HU" sz="2000" dirty="0"/>
              <a:t>nők foglalnak helyet. A legények a karzaton ülnek. Idegenvezetőnk azt</a:t>
            </a:r>
          </a:p>
          <a:p>
            <a:pPr marL="0" indent="0">
              <a:buNone/>
            </a:pPr>
            <a:r>
              <a:rPr lang="hu-HU" sz="2000" dirty="0"/>
              <a:t>mesélte, hogy az emberek mind a mai napig viseletben járnak misére,</a:t>
            </a:r>
          </a:p>
          <a:p>
            <a:pPr marL="0" indent="0">
              <a:buNone/>
            </a:pPr>
            <a:r>
              <a:rPr lang="hu-HU" sz="2000" dirty="0"/>
              <a:t>hogy megadják a tiszteletet, és hogy őrizzék a hagyományokat. Végül az</a:t>
            </a:r>
          </a:p>
          <a:p>
            <a:pPr marL="0" indent="0">
              <a:buNone/>
            </a:pPr>
            <a:r>
              <a:rPr lang="hu-HU" sz="2000" dirty="0"/>
              <a:t>orgonát is megnéztük, ami nem rég lett felújítva. Nagyon szép volt.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919210" y="6055774"/>
            <a:ext cx="267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>
                <a:hlinkClick r:id="rId2" action="ppaction://hlinksldjump"/>
              </a:rPr>
              <a:t>Vissza a térképhez</a:t>
            </a:r>
            <a:endParaRPr lang="hu-HU" b="1" u="sng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99" y="211994"/>
            <a:ext cx="3716317" cy="27872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597" y="3152363"/>
            <a:ext cx="3550920" cy="26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1752600" y="1414971"/>
            <a:ext cx="9144000" cy="2387600"/>
          </a:xfrm>
        </p:spPr>
        <p:txBody>
          <a:bodyPr>
            <a:normAutofit/>
          </a:bodyPr>
          <a:lstStyle/>
          <a:p>
            <a:r>
              <a:rPr lang="hu-HU" sz="8800" dirty="0">
                <a:latin typeface="Algerian" panose="04020705040A02060702" pitchFamily="82" charset="0"/>
              </a:rPr>
              <a:t>2. Nap</a:t>
            </a:r>
          </a:p>
        </p:txBody>
      </p:sp>
    </p:spTree>
    <p:extLst>
      <p:ext uri="{BB962C8B-B14F-4D97-AF65-F5344CB8AC3E}">
        <p14:creationId xmlns:p14="http://schemas.microsoft.com/office/powerpoint/2010/main" val="62003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hely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9" b="31299"/>
          <a:stretch>
            <a:fillRect/>
          </a:stretch>
        </p:blipFill>
        <p:spPr>
          <a:xfrm>
            <a:off x="219455" y="164592"/>
            <a:ext cx="8531352" cy="6382512"/>
          </a:xfrm>
          <a:prstGeom prst="rect">
            <a:avLst/>
          </a:prstGeom>
          <a:solidFill>
            <a:srgbClr val="1CADE4">
              <a:lumMod val="60000"/>
              <a:lumOff val="40000"/>
            </a:srgbClr>
          </a:solidFill>
          <a:ln>
            <a:noFill/>
          </a:ln>
        </p:spPr>
      </p:pic>
      <p:sp>
        <p:nvSpPr>
          <p:cNvPr id="4" name="Szövegdoboz 3"/>
          <p:cNvSpPr txBox="1"/>
          <p:nvPr/>
        </p:nvSpPr>
        <p:spPr>
          <a:xfrm>
            <a:off x="1938528" y="2816352"/>
            <a:ext cx="170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099048" y="3465576"/>
            <a:ext cx="110642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hlinkClick r:id="rId3" action="ppaction://hlinksldjump"/>
              </a:rPr>
              <a:t>Szováta</a:t>
            </a: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15784" y="3931920"/>
            <a:ext cx="960120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hlinkClick r:id="rId4" action="ppaction://hlinksldjump"/>
              </a:rPr>
              <a:t>Parajd</a:t>
            </a: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903720" y="5418821"/>
            <a:ext cx="147218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hlinkClick r:id="rId5" action="ppaction://hlinksldjump"/>
              </a:rPr>
              <a:t>Farkaslaka</a:t>
            </a: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39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ndara Light" panose="020E0502030303020204" pitchFamily="34" charset="0"/>
              </a:rPr>
              <a:t>Szováta, Medve-tó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Calibri" panose="020F0502020204030204" pitchFamily="34" charset="0"/>
              </a:rPr>
              <a:t>Körbesétáltuk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Calibri" panose="020F0502020204030204" pitchFamily="34" charset="0"/>
              </a:rPr>
              <a:t> a Medve-tavat. Az idegenvezető nagyon sok érdekességet mondott (például: a tó vize sós).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Calibri" panose="020F0502020204030204" pitchFamily="34" charset="0"/>
              </a:rPr>
              <a:t>Azért hívják így, mert medve alakja van felülről nézve.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Calibri" panose="020F0502020204030204" pitchFamily="34" charset="0"/>
              </a:rPr>
              <a:t>Nyáron nagyon sokan nyaralnak itt,                                                                                                  sok szívbeteg több országból is jönnek  ide strandolni, gyógyulni.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Calibri" panose="020F0502020204030204" pitchFamily="34" charset="0"/>
              </a:rPr>
              <a:t>2 óránként ki kell jönni a vízből azért ,hogy                                                                                                  hogy a sórétegek helyreálljanak.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64" y="3255264"/>
            <a:ext cx="4096512" cy="307238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307592" y="5660136"/>
            <a:ext cx="18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hlinkClick r:id="rId3" action="ppaction://hlinksldjump"/>
              </a:rPr>
              <a:t>Vissza a térképhez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005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2074</Words>
  <Application>Microsoft Office PowerPoint</Application>
  <PresentationFormat>Szélesvásznú</PresentationFormat>
  <Paragraphs>120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40" baseType="lpstr">
      <vt:lpstr>Algerian</vt:lpstr>
      <vt:lpstr>Arial</vt:lpstr>
      <vt:lpstr>Broadway</vt:lpstr>
      <vt:lpstr>Calibri</vt:lpstr>
      <vt:lpstr>Calibri Light</vt:lpstr>
      <vt:lpstr>Candara Light</vt:lpstr>
      <vt:lpstr>Century Gothic</vt:lpstr>
      <vt:lpstr>Garamond</vt:lpstr>
      <vt:lpstr>Pacifico</vt:lpstr>
      <vt:lpstr>Office-téma</vt:lpstr>
      <vt:lpstr>PowerPoint-bemutató</vt:lpstr>
      <vt:lpstr>Erdély 9.A</vt:lpstr>
      <vt:lpstr>1. Nap</vt:lpstr>
      <vt:lpstr>PowerPoint-bemutató</vt:lpstr>
      <vt:lpstr>Nagyvárad</vt:lpstr>
      <vt:lpstr>Körösfő</vt:lpstr>
      <vt:lpstr>2. Nap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3. Nap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Források:</vt:lpstr>
    </vt:vector>
  </TitlesOfParts>
  <Company>Piarista Gimnázium és Kollégium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Erdély</dc:title>
  <dc:creator>Sára Malovecz, 2025a</dc:creator>
  <cp:lastModifiedBy>Cs B</cp:lastModifiedBy>
  <cp:revision>19</cp:revision>
  <dcterms:created xsi:type="dcterms:W3CDTF">2021-10-05T08:15:12Z</dcterms:created>
  <dcterms:modified xsi:type="dcterms:W3CDTF">2021-10-18T16:57:55Z</dcterms:modified>
</cp:coreProperties>
</file>